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notesMasterIdLst>
    <p:notesMasterId r:id="rId39"/>
  </p:notesMasterIdLst>
  <p:sldIdLst>
    <p:sldId id="297" r:id="rId2"/>
    <p:sldId id="331" r:id="rId3"/>
    <p:sldId id="330" r:id="rId4"/>
    <p:sldId id="298" r:id="rId5"/>
    <p:sldId id="329" r:id="rId6"/>
    <p:sldId id="299" r:id="rId7"/>
    <p:sldId id="332" r:id="rId8"/>
    <p:sldId id="309" r:id="rId9"/>
    <p:sldId id="310" r:id="rId10"/>
    <p:sldId id="302" r:id="rId11"/>
    <p:sldId id="301" r:id="rId12"/>
    <p:sldId id="304" r:id="rId13"/>
    <p:sldId id="305" r:id="rId14"/>
    <p:sldId id="306" r:id="rId15"/>
    <p:sldId id="316" r:id="rId16"/>
    <p:sldId id="303" r:id="rId17"/>
    <p:sldId id="295" r:id="rId18"/>
    <p:sldId id="291" r:id="rId19"/>
    <p:sldId id="293" r:id="rId20"/>
    <p:sldId id="350" r:id="rId21"/>
    <p:sldId id="294" r:id="rId22"/>
    <p:sldId id="311" r:id="rId23"/>
    <p:sldId id="296" r:id="rId24"/>
    <p:sldId id="312" r:id="rId25"/>
    <p:sldId id="313" r:id="rId26"/>
    <p:sldId id="351" r:id="rId27"/>
    <p:sldId id="314" r:id="rId28"/>
    <p:sldId id="315" r:id="rId29"/>
    <p:sldId id="317" r:id="rId30"/>
    <p:sldId id="318" r:id="rId31"/>
    <p:sldId id="319" r:id="rId32"/>
    <p:sldId id="320" r:id="rId33"/>
    <p:sldId id="321" r:id="rId34"/>
    <p:sldId id="323" r:id="rId35"/>
    <p:sldId id="326" r:id="rId36"/>
    <p:sldId id="325" r:id="rId37"/>
    <p:sldId id="333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F1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66419" autoAdjust="0"/>
  </p:normalViewPr>
  <p:slideViewPr>
    <p:cSldViewPr>
      <p:cViewPr varScale="1">
        <p:scale>
          <a:sx n="49" d="100"/>
          <a:sy n="49" d="100"/>
        </p:scale>
        <p:origin x="1986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380733-2A11-48A3-A11E-4E143F000180}" type="datetimeFigureOut">
              <a:rPr lang="en-US" smtClean="0"/>
              <a:pPr/>
              <a:t>2/24/2023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BDE30-58C8-4193-99E5-C38847314F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837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human and computer  interaction with some gestures ..</a:t>
            </a:r>
          </a:p>
          <a:p>
            <a:r>
              <a:rPr lang="en-US" dirty="0"/>
              <a:t> what ever the human input that is became user’s input to computer.  And it with react or display </a:t>
            </a:r>
            <a:r>
              <a:rPr lang="en-US" dirty="0" err="1"/>
              <a:t>recults</a:t>
            </a:r>
            <a:r>
              <a:rPr lang="en-US" dirty="0"/>
              <a:t> on that</a:t>
            </a:r>
          </a:p>
          <a:p>
            <a:r>
              <a:rPr lang="en-US" dirty="0"/>
              <a:t> lets work on two </a:t>
            </a:r>
            <a:r>
              <a:rPr lang="en-US" dirty="0" err="1"/>
              <a:t>e.g</a:t>
            </a:r>
            <a:r>
              <a:rPr lang="en-US" dirty="0"/>
              <a:t> </a:t>
            </a:r>
            <a:r>
              <a:rPr lang="en-US" dirty="0" err="1"/>
              <a:t>Iphone</a:t>
            </a:r>
            <a:r>
              <a:rPr lang="en-US" dirty="0"/>
              <a:t> Android.</a:t>
            </a:r>
          </a:p>
          <a:p>
            <a:endParaRPr lang="en-US" dirty="0"/>
          </a:p>
          <a:p>
            <a:r>
              <a:rPr lang="en-US" dirty="0"/>
              <a:t> they are </a:t>
            </a:r>
            <a:r>
              <a:rPr lang="en-US" dirty="0" err="1"/>
              <a:t>eaisy</a:t>
            </a:r>
            <a:r>
              <a:rPr lang="en-US" dirty="0"/>
              <a:t> to use…..</a:t>
            </a:r>
          </a:p>
          <a:p>
            <a:r>
              <a:rPr lang="en-US" dirty="0"/>
              <a:t> even kids can use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BDE30-58C8-4193-99E5-C38847314F6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655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228600" indent="-228600">
              <a:buAutoNum type="arabicPeriod"/>
            </a:pPr>
            <a:r>
              <a:rPr lang="en-US" dirty="0"/>
              <a:t>The knwlge in world and head should be used: for </a:t>
            </a:r>
            <a:r>
              <a:rPr lang="en-US" dirty="0" err="1"/>
              <a:t>e.g</a:t>
            </a:r>
            <a:r>
              <a:rPr lang="en-US" dirty="0"/>
              <a:t> u are given a task and u don’t have idea in your brain and there is nothing on net so it is difficult to solve. But </a:t>
            </a:r>
            <a:r>
              <a:rPr lang="en-US" dirty="0" err="1"/>
              <a:t>eavery</a:t>
            </a:r>
            <a:r>
              <a:rPr lang="en-US" dirty="0"/>
              <a:t> task is not like that </a:t>
            </a:r>
            <a:r>
              <a:rPr lang="en-US" dirty="0" err="1"/>
              <a:t>sooo</a:t>
            </a:r>
            <a:r>
              <a:rPr lang="en-US" dirty="0"/>
              <a:t> , they are saying  k use  every possible </a:t>
            </a:r>
            <a:r>
              <a:rPr lang="en-US" dirty="0" err="1"/>
              <a:t>knwlege</a:t>
            </a:r>
            <a:r>
              <a:rPr lang="en-US" dirty="0"/>
              <a:t> </a:t>
            </a:r>
            <a:r>
              <a:rPr lang="en-US" dirty="0" err="1"/>
              <a:t>tht</a:t>
            </a:r>
            <a:r>
              <a:rPr lang="en-US" dirty="0"/>
              <a:t> you have or in world or net so </a:t>
            </a:r>
            <a:r>
              <a:rPr lang="en-US" dirty="0" err="1"/>
              <a:t>tht</a:t>
            </a:r>
            <a:r>
              <a:rPr lang="en-US" dirty="0"/>
              <a:t> u can solve it </a:t>
            </a:r>
            <a:r>
              <a:rPr lang="en-US" dirty="0" err="1"/>
              <a:t>eaisyly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Simply the task into smaller and solve the smaller decomposed task</a:t>
            </a:r>
          </a:p>
          <a:p>
            <a:pPr marL="0" indent="0">
              <a:buNone/>
            </a:pPr>
            <a:endParaRPr lang="en-US" dirty="0"/>
          </a:p>
          <a:p>
            <a:pPr marL="228600" indent="-228600">
              <a:buAutoNum type="arabicPeriod" startAt="3"/>
            </a:pPr>
            <a:r>
              <a:rPr lang="en-US" dirty="0"/>
              <a:t>Make the phases visible : task is visible , task is in progress , task is completed ( the impact of task is visible to user ) not in guessing mode </a:t>
            </a:r>
          </a:p>
          <a:p>
            <a:pPr marL="228600" indent="-228600">
              <a:buAutoNum type="arabicPeriod" startAt="3"/>
            </a:pPr>
            <a:endParaRPr lang="en-US" dirty="0"/>
          </a:p>
          <a:p>
            <a:pPr marL="228600" indent="-228600">
              <a:buAutoNum type="arabicPeriod" startAt="3"/>
            </a:pPr>
            <a:r>
              <a:rPr lang="en-US" dirty="0"/>
              <a:t>Mappin right : switches of lights.  Proper functions mapping to right switch ( numbers on </a:t>
            </a:r>
            <a:r>
              <a:rPr lang="en-US" dirty="0" err="1"/>
              <a:t>swith</a:t>
            </a:r>
            <a:r>
              <a:rPr lang="en-US" dirty="0"/>
              <a:t> will be good mapping)… </a:t>
            </a:r>
          </a:p>
          <a:p>
            <a:pPr marL="0" indent="0">
              <a:buNone/>
            </a:pPr>
            <a:r>
              <a:rPr lang="en-US" dirty="0"/>
              <a:t> icons , graphics are used for good mapping… for folders file icon ,, for shopping cart basket icon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5. There are some constrains/ limitations for some tasks.  The constrains and limitation are define clearly unambiguous , only one meaning not more than one meaning.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6. If there is error , we should not punish error , </a:t>
            </a:r>
            <a:r>
              <a:rPr lang="en-US" dirty="0" err="1"/>
              <a:t>ther</a:t>
            </a:r>
            <a:r>
              <a:rPr lang="en-US" dirty="0"/>
              <a:t> must be recovery or alternatives for </a:t>
            </a:r>
            <a:r>
              <a:rPr lang="en-US" dirty="0" err="1"/>
              <a:t>e.g</a:t>
            </a:r>
            <a:r>
              <a:rPr lang="en-US" dirty="0"/>
              <a:t> undo example or roll back.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7. When every 6 things </a:t>
            </a:r>
            <a:r>
              <a:rPr lang="en-US" dirty="0" err="1"/>
              <a:t>failz</a:t>
            </a:r>
            <a:r>
              <a:rPr lang="en-US" dirty="0"/>
              <a:t> make things standardizations….. Not user learn standard and it can </a:t>
            </a:r>
            <a:r>
              <a:rPr lang="en-US" dirty="0" err="1"/>
              <a:t>wrork</a:t>
            </a:r>
            <a:r>
              <a:rPr lang="en-US" dirty="0"/>
              <a:t> on different system  with same </a:t>
            </a:r>
            <a:r>
              <a:rPr lang="en-US"/>
              <a:t>standard basic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BDE30-58C8-4193-99E5-C38847314F6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299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Human is main part for interactions we can say.. We need to understand human, </a:t>
            </a:r>
          </a:p>
          <a:p>
            <a:r>
              <a:rPr lang="en-US" dirty="0"/>
              <a:t>Every thing is for human , like </a:t>
            </a:r>
            <a:r>
              <a:rPr lang="en-US" dirty="0" err="1"/>
              <a:t>eaisy</a:t>
            </a:r>
            <a:r>
              <a:rPr lang="en-US" dirty="0"/>
              <a:t> to use for users, user </a:t>
            </a:r>
            <a:r>
              <a:rPr lang="en-US" dirty="0" err="1"/>
              <a:t>centeric</a:t>
            </a:r>
            <a:endParaRPr lang="en-US" dirty="0"/>
          </a:p>
          <a:p>
            <a:r>
              <a:rPr lang="en-US" dirty="0"/>
              <a:t>HCI is evolutionary development…</a:t>
            </a:r>
          </a:p>
          <a:p>
            <a:r>
              <a:rPr lang="en-US" dirty="0"/>
              <a:t>You make something … run goo back take feedback and development new requirements. Here mostly in HCI design requirements are not complete.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BDE30-58C8-4193-99E5-C38847314F6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737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HCI helps to make system which are easy to interact with. </a:t>
            </a:r>
          </a:p>
          <a:p>
            <a:pPr marL="228600" indent="-228600">
              <a:buAutoNum type="arabicPeriod"/>
            </a:pPr>
            <a:r>
              <a:rPr lang="en-US" dirty="0"/>
              <a:t>Usable</a:t>
            </a:r>
          </a:p>
          <a:p>
            <a:pPr marL="228600" indent="-228600">
              <a:buAutoNum type="arabicPeriod"/>
            </a:pPr>
            <a:r>
              <a:rPr lang="en-US" dirty="0"/>
              <a:t>Easy to interact</a:t>
            </a:r>
          </a:p>
          <a:p>
            <a:pPr marL="228600" indent="-228600">
              <a:buAutoNum type="arabicPeriod"/>
            </a:pPr>
            <a:r>
              <a:rPr lang="en-US" dirty="0"/>
              <a:t>Make the system by understanding users who are going to use system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BDE30-58C8-4193-99E5-C38847314F6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51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Its is related to HCI as, it is process to  understand user thinking process that how he is going</a:t>
            </a:r>
          </a:p>
          <a:p>
            <a:r>
              <a:rPr lang="en-US" dirty="0"/>
              <a:t>To understand and </a:t>
            </a:r>
            <a:r>
              <a:rPr lang="en-US" dirty="0" err="1"/>
              <a:t>percieve</a:t>
            </a:r>
            <a:r>
              <a:rPr lang="en-US" dirty="0"/>
              <a:t> the system.  What he thinks when </a:t>
            </a:r>
          </a:p>
          <a:p>
            <a:r>
              <a:rPr lang="en-US" dirty="0"/>
              <a:t>he saw system what input he can give  so we can made systems like wise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BDE30-58C8-4193-99E5-C38847314F6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83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design vs bad design : extreme brightness , poor colors and bad icons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BDE30-58C8-4193-99E5-C38847314F6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150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 is part of  whole design process , we will get feed back from users.. Immediate feedback and improve our product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BDE30-58C8-4193-99E5-C38847314F65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9117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Professional resource to creating software with functionality that users need.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BDE30-58C8-4193-99E5-C38847314F65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5875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Understaing</a:t>
            </a:r>
            <a:r>
              <a:rPr lang="en-US" dirty="0"/>
              <a:t> user and its task its environment     and</a:t>
            </a:r>
          </a:p>
          <a:p>
            <a:pPr marL="228600" indent="-228600">
              <a:buAutoNum type="arabicPeriod"/>
            </a:pPr>
            <a:r>
              <a:rPr lang="en-US" dirty="0"/>
              <a:t>Understanding the users and its context why and when they perform task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 making solutions for that user on the base of requirements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Making prototypes.(a sample of your system , an </a:t>
            </a:r>
            <a:r>
              <a:rPr lang="en-US" dirty="0" err="1"/>
              <a:t>erliar</a:t>
            </a:r>
            <a:r>
              <a:rPr lang="en-US" dirty="0"/>
              <a:t> version of your systems.)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Evaluate design with end user (the best way is usability testing… how </a:t>
            </a:r>
            <a:r>
              <a:rPr lang="en-US" dirty="0" err="1"/>
              <a:t>eaisy</a:t>
            </a:r>
            <a:r>
              <a:rPr lang="en-US" dirty="0"/>
              <a:t> is for users. (usability, context, requirement… we check that each and </a:t>
            </a:r>
            <a:r>
              <a:rPr lang="en-US" dirty="0" err="1"/>
              <a:t>eevery</a:t>
            </a:r>
            <a:r>
              <a:rPr lang="en-US" dirty="0"/>
              <a:t> thing is fine we say </a:t>
            </a:r>
            <a:r>
              <a:rPr lang="en-US" dirty="0" err="1"/>
              <a:t>tht</a:t>
            </a:r>
            <a:r>
              <a:rPr lang="en-US" dirty="0"/>
              <a:t> it is good design).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Ifff</a:t>
            </a:r>
            <a:r>
              <a:rPr lang="en-US" dirty="0"/>
              <a:t> any thing is not right or any requirement is not satisfied it </a:t>
            </a:r>
            <a:r>
              <a:rPr lang="en-US" dirty="0" err="1"/>
              <a:t>wll</a:t>
            </a:r>
            <a:r>
              <a:rPr lang="en-US" dirty="0"/>
              <a:t> repeat or go back.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5.  Making working prototypes. And take feed back on user after that make final interface designs.</a:t>
            </a:r>
          </a:p>
          <a:p>
            <a:pPr marL="228600" indent="-228600">
              <a:buAutoNum type="arabicPeriod"/>
            </a:pPr>
            <a:endParaRPr lang="en-US" dirty="0"/>
          </a:p>
          <a:p>
            <a:endParaRPr lang="en-US" dirty="0"/>
          </a:p>
          <a:p>
            <a:r>
              <a:rPr lang="en-US" dirty="0"/>
              <a:t>Thinking in other way user is also a limitation here … if there are </a:t>
            </a:r>
            <a:r>
              <a:rPr lang="en-US" dirty="0" err="1"/>
              <a:t>diffent</a:t>
            </a:r>
            <a:r>
              <a:rPr lang="en-US" dirty="0"/>
              <a:t> culture and many users.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BDE30-58C8-4193-99E5-C38847314F65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7801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Kids website will be color full and with basic options..</a:t>
            </a:r>
          </a:p>
          <a:p>
            <a:r>
              <a:rPr lang="en-US" dirty="0"/>
              <a:t>But a website for office user will be some subtle colors and specific options.</a:t>
            </a:r>
          </a:p>
          <a:p>
            <a:endParaRPr lang="en-US" dirty="0"/>
          </a:p>
          <a:p>
            <a:r>
              <a:rPr lang="en-US" dirty="0"/>
              <a:t>Similarly..</a:t>
            </a:r>
          </a:p>
          <a:p>
            <a:r>
              <a:rPr lang="en-US" dirty="0"/>
              <a:t>Apps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BDE30-58C8-4193-99E5-C38847314F6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5020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Usability is important for survival and existence of any software  or website or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BDE30-58C8-4193-99E5-C38847314F65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429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Interaction is important : human should feel that it is easy to use this computer.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BDE30-58C8-4193-99E5-C38847314F6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137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HCI there are 2 big parts(in term of development)</a:t>
            </a:r>
          </a:p>
          <a:p>
            <a:pPr marL="228600" indent="-228600">
              <a:buAutoNum type="arabicPeriod"/>
            </a:pPr>
            <a:r>
              <a:rPr lang="en-US" dirty="0"/>
              <a:t>Design</a:t>
            </a:r>
          </a:p>
          <a:p>
            <a:pPr marL="228600" indent="-228600">
              <a:buAutoNum type="arabicPeriod"/>
            </a:pPr>
            <a:r>
              <a:rPr lang="en-US" dirty="0"/>
              <a:t>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BDE30-58C8-4193-99E5-C38847314F65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8253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 : we should now the capabilities and limitations of users.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Machine : we should now the functions/capabilities and limitations of users.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BDE30-58C8-4193-99E5-C38847314F65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3753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to make brain tired.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BDE30-58C8-4193-99E5-C38847314F65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221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BDE30-58C8-4193-99E5-C38847314F65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0154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different types of devices</a:t>
            </a:r>
          </a:p>
          <a:p>
            <a:r>
              <a:rPr lang="en-US" dirty="0"/>
              <a:t> people are moving towards personalization  that is why HCI tools help to provide better interaction for each </a:t>
            </a:r>
            <a:r>
              <a:rPr lang="en-US" dirty="0" err="1"/>
              <a:t>diffent</a:t>
            </a:r>
            <a:r>
              <a:rPr lang="en-US" dirty="0"/>
              <a:t> user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BDE30-58C8-4193-99E5-C38847314F65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03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e.G</a:t>
            </a:r>
            <a:r>
              <a:rPr lang="en-US" dirty="0"/>
              <a:t> prototyping tool</a:t>
            </a:r>
          </a:p>
          <a:p>
            <a:r>
              <a:rPr lang="en-US" dirty="0"/>
              <a:t>       web designing tools</a:t>
            </a:r>
          </a:p>
          <a:p>
            <a:r>
              <a:rPr lang="en-US" dirty="0"/>
              <a:t> </a:t>
            </a:r>
            <a:r>
              <a:rPr lang="en-US" dirty="0" err="1"/>
              <a:t>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BDE30-58C8-4193-99E5-C38847314F65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8679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dirty="0"/>
              <a:t>Reduce computer anxiety (error messages) after using devices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b="1" dirty="0"/>
              <a:t>Provide tools, techniques and knowledge for commercial developers to make better interactive designs.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120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BDE30-58C8-4193-99E5-C38847314F65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3444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provide maximum best interaction to user while using systems.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BDE30-58C8-4193-99E5-C38847314F65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043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as we are seeing </a:t>
            </a:r>
            <a:r>
              <a:rPr lang="en-US" dirty="0" err="1"/>
              <a:t>Sw</a:t>
            </a:r>
            <a:r>
              <a:rPr lang="en-US" dirty="0"/>
              <a:t> industry </a:t>
            </a:r>
            <a:r>
              <a:rPr lang="en-US" dirty="0" err="1"/>
              <a:t>ans</a:t>
            </a:r>
            <a:r>
              <a:rPr lang="en-US" dirty="0"/>
              <a:t> ages are evolving  so the importance of HCI grows. </a:t>
            </a:r>
          </a:p>
          <a:p>
            <a:r>
              <a:rPr lang="en-US" dirty="0"/>
              <a:t>At the time of main frame  very limited people access the computers there were </a:t>
            </a:r>
            <a:r>
              <a:rPr lang="en-US" dirty="0" err="1"/>
              <a:t>Cli</a:t>
            </a:r>
            <a:r>
              <a:rPr lang="en-US" dirty="0"/>
              <a:t> interface there is difficulty for using ..</a:t>
            </a:r>
          </a:p>
          <a:p>
            <a:r>
              <a:rPr lang="en-US" dirty="0"/>
              <a:t> no devices and computer are every where u r using mobile…. It is so usable … simple friendly interface </a:t>
            </a:r>
            <a:r>
              <a:rPr lang="en-US" dirty="0" err="1"/>
              <a:t>soo</a:t>
            </a:r>
            <a:r>
              <a:rPr lang="en-US" dirty="0"/>
              <a:t> it is very important</a:t>
            </a:r>
          </a:p>
          <a:p>
            <a:r>
              <a:rPr lang="en-US" dirty="0"/>
              <a:t>To develop those devices with good interface and </a:t>
            </a:r>
          </a:p>
          <a:p>
            <a:r>
              <a:rPr lang="en-US" dirty="0"/>
              <a:t>This is done by </a:t>
            </a:r>
            <a:r>
              <a:rPr lang="en-US" dirty="0" err="1"/>
              <a:t>studyng</a:t>
            </a:r>
            <a:r>
              <a:rPr lang="en-US" dirty="0"/>
              <a:t> HCI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BDE30-58C8-4193-99E5-C38847314F6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78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Wht</a:t>
            </a:r>
            <a:r>
              <a:rPr lang="en-US" dirty="0"/>
              <a:t> u see on screen what u interact wd = UI.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BDE30-58C8-4193-99E5-C38847314F6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48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Interface </a:t>
            </a:r>
            <a:r>
              <a:rPr lang="en-US" dirty="0" err="1"/>
              <a:t>eaisy</a:t>
            </a:r>
            <a:r>
              <a:rPr lang="en-US" dirty="0"/>
              <a:t> means </a:t>
            </a:r>
            <a:r>
              <a:rPr lang="en-US" dirty="0" err="1"/>
              <a:t>eaisy</a:t>
            </a:r>
            <a:r>
              <a:rPr lang="en-US" dirty="0"/>
              <a:t> to use. Poor difficult to  use </a:t>
            </a:r>
            <a:r>
              <a:rPr lang="en-US" dirty="0" err="1"/>
              <a:t>ther</a:t>
            </a:r>
            <a:r>
              <a:rPr lang="en-US" dirty="0"/>
              <a:t> is more chance of error due to lack of under standing.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BDE30-58C8-4193-99E5-C38847314F6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95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the user is the one who is going to use </a:t>
            </a:r>
            <a:r>
              <a:rPr lang="en-US" dirty="0" err="1"/>
              <a:t>sw</a:t>
            </a:r>
            <a:r>
              <a:rPr lang="en-US" dirty="0"/>
              <a:t> or system so we should </a:t>
            </a:r>
            <a:r>
              <a:rPr lang="en-US" dirty="0" err="1"/>
              <a:t>knw</a:t>
            </a:r>
            <a:r>
              <a:rPr lang="en-US" dirty="0"/>
              <a:t> about it abilities , to see weather he is </a:t>
            </a:r>
            <a:r>
              <a:rPr lang="en-US" dirty="0" err="1"/>
              <a:t>tht</a:t>
            </a:r>
            <a:r>
              <a:rPr lang="en-US" dirty="0"/>
              <a:t> capable to use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BDE30-58C8-4193-99E5-C38847314F6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61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 kids interface need to be color </a:t>
            </a:r>
            <a:r>
              <a:rPr lang="en-US" dirty="0" err="1"/>
              <a:t>ful</a:t>
            </a:r>
            <a:r>
              <a:rPr lang="en-US" dirty="0"/>
              <a:t> , for adult it needs to be sober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BDE30-58C8-4193-99E5-C38847314F6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891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Interface need to be so </a:t>
            </a:r>
            <a:r>
              <a:rPr lang="en-US" dirty="0" err="1"/>
              <a:t>eaisy</a:t>
            </a:r>
            <a:r>
              <a:rPr lang="en-US" dirty="0"/>
              <a:t> and usable that human do not need to put load on memory or brain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BDE30-58C8-4193-99E5-C38847314F6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223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Continues satisfaction is necessary after using systems. Experience not need to be degraded. Consistency should be there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BDE30-58C8-4193-99E5-C38847314F6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045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4684" y="2251587"/>
            <a:ext cx="7949380" cy="224175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9937" y="4744069"/>
            <a:ext cx="7986251" cy="904568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DAC1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326FE-15A9-4900-99B8-F84DA7E0DA31}" type="datetimeFigureOut">
              <a:rPr lang="en-US" smtClean="0"/>
              <a:pPr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6B1A6-88B2-4FD7-BFE3-01397EA016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91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326FE-15A9-4900-99B8-F84DA7E0DA31}" type="datetimeFigureOut">
              <a:rPr lang="en-US" smtClean="0"/>
              <a:pPr/>
              <a:t>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6B1A6-88B2-4FD7-BFE3-01397EA016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900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326FE-15A9-4900-99B8-F84DA7E0DA31}" type="datetimeFigureOut">
              <a:rPr lang="en-US" smtClean="0"/>
              <a:pPr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6B1A6-88B2-4FD7-BFE3-01397EA016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256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326FE-15A9-4900-99B8-F84DA7E0DA31}" type="datetimeFigureOut">
              <a:rPr lang="en-US" smtClean="0"/>
              <a:pPr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6B1A6-88B2-4FD7-BFE3-01397EA016C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xmlns="" id="{08B89D22-1D6E-450B-881F-4D2A4C527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3101618"/>
            <a:ext cx="1463784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6503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5" y="228600"/>
            <a:ext cx="854075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1625" y="1600200"/>
            <a:ext cx="4194175" cy="4498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194175" cy="2173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25888"/>
            <a:ext cx="4194175" cy="2173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01625" y="6245225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fld id="{1D22589C-BD3A-4722-88FB-D7F495D4AA6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972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45" y="171296"/>
            <a:ext cx="8259098" cy="101803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446" y="1524001"/>
            <a:ext cx="8244349" cy="4807975"/>
          </a:xfrm>
        </p:spPr>
        <p:txBody>
          <a:bodyPr/>
          <a:lstStyle>
            <a:lvl1pPr algn="l">
              <a:defRPr sz="2800">
                <a:solidFill>
                  <a:srgbClr val="7030A0"/>
                </a:solidFill>
              </a:defRPr>
            </a:lvl1pPr>
            <a:lvl2pPr algn="l">
              <a:defRPr>
                <a:solidFill>
                  <a:srgbClr val="7030A0"/>
                </a:solidFill>
              </a:defRPr>
            </a:lvl2pPr>
            <a:lvl3pPr algn="l">
              <a:defRPr>
                <a:solidFill>
                  <a:srgbClr val="7030A0"/>
                </a:solidFill>
              </a:defRPr>
            </a:lvl3pPr>
            <a:lvl4pPr algn="l">
              <a:defRPr>
                <a:solidFill>
                  <a:srgbClr val="7030A0"/>
                </a:solidFill>
              </a:defRPr>
            </a:lvl4pPr>
            <a:lvl5pPr algn="l">
              <a:defRPr>
                <a:solidFill>
                  <a:srgbClr val="7030A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326FE-15A9-4900-99B8-F84DA7E0DA31}" type="datetimeFigureOut">
              <a:rPr lang="en-US" smtClean="0"/>
              <a:pPr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6B1A6-88B2-4FD7-BFE3-01397EA016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46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367" y="542050"/>
            <a:ext cx="6498123" cy="967132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DAC1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573160"/>
            <a:ext cx="6474543" cy="4678168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326FE-15A9-4900-99B8-F84DA7E0DA31}" type="datetimeFigureOut">
              <a:rPr lang="en-US" smtClean="0"/>
              <a:pPr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6B1A6-88B2-4FD7-BFE3-01397EA016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527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326FE-15A9-4900-99B8-F84DA7E0DA31}" type="datetimeFigureOut">
              <a:rPr lang="en-US" smtClean="0"/>
              <a:pPr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6B1A6-88B2-4FD7-BFE3-01397EA016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378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326FE-15A9-4900-99B8-F84DA7E0DA31}" type="datetimeFigureOut">
              <a:rPr lang="en-US" smtClean="0"/>
              <a:pPr/>
              <a:t>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6B1A6-88B2-4FD7-BFE3-01397EA016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83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68" y="204873"/>
            <a:ext cx="8093365" cy="1018033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2158196"/>
            <a:ext cx="4040188" cy="639763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7030A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788059"/>
            <a:ext cx="4040188" cy="3035059"/>
          </a:xfrm>
        </p:spPr>
        <p:txBody>
          <a:bodyPr/>
          <a:lstStyle>
            <a:lvl1pPr algn="ctr">
              <a:defRPr sz="2400">
                <a:solidFill>
                  <a:srgbClr val="7030A0"/>
                </a:solidFill>
              </a:defRPr>
            </a:lvl1pPr>
            <a:lvl2pPr algn="ctr">
              <a:defRPr sz="2000">
                <a:solidFill>
                  <a:srgbClr val="7030A0"/>
                </a:solidFill>
              </a:defRPr>
            </a:lvl2pPr>
            <a:lvl3pPr algn="ctr">
              <a:defRPr sz="1800">
                <a:solidFill>
                  <a:srgbClr val="7030A0"/>
                </a:solidFill>
              </a:defRPr>
            </a:lvl3pPr>
            <a:lvl4pPr algn="ctr">
              <a:defRPr sz="1600">
                <a:solidFill>
                  <a:srgbClr val="7030A0"/>
                </a:solidFill>
              </a:defRPr>
            </a:lvl4pPr>
            <a:lvl5pPr algn="ctr">
              <a:defRPr sz="1600">
                <a:solidFill>
                  <a:srgbClr val="7030A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1" y="2158196"/>
            <a:ext cx="4041775" cy="639763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7030A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1" y="2788059"/>
            <a:ext cx="4041775" cy="3035059"/>
          </a:xfrm>
        </p:spPr>
        <p:txBody>
          <a:bodyPr/>
          <a:lstStyle>
            <a:lvl1pPr algn="ctr">
              <a:defRPr sz="2400">
                <a:solidFill>
                  <a:srgbClr val="7030A0"/>
                </a:solidFill>
              </a:defRPr>
            </a:lvl1pPr>
            <a:lvl2pPr algn="ctr">
              <a:defRPr sz="2000">
                <a:solidFill>
                  <a:srgbClr val="7030A0"/>
                </a:solidFill>
              </a:defRPr>
            </a:lvl2pPr>
            <a:lvl3pPr algn="ctr">
              <a:defRPr sz="1800">
                <a:solidFill>
                  <a:srgbClr val="7030A0"/>
                </a:solidFill>
              </a:defRPr>
            </a:lvl3pPr>
            <a:lvl4pPr algn="ctr">
              <a:defRPr sz="1600">
                <a:solidFill>
                  <a:srgbClr val="7030A0"/>
                </a:solidFill>
              </a:defRPr>
            </a:lvl4pPr>
            <a:lvl5pPr algn="ctr">
              <a:defRPr sz="1600">
                <a:solidFill>
                  <a:srgbClr val="7030A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326FE-15A9-4900-99B8-F84DA7E0DA31}" type="datetimeFigureOut">
              <a:rPr lang="en-US" smtClean="0"/>
              <a:pPr/>
              <a:t>2/24/2023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6B1A6-88B2-4FD7-BFE3-01397EA016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40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326FE-15A9-4900-99B8-F84DA7E0DA31}" type="datetimeFigureOut">
              <a:rPr lang="en-US" smtClean="0"/>
              <a:pPr/>
              <a:t>2/24/2023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6B1A6-88B2-4FD7-BFE3-01397EA016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2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326FE-15A9-4900-99B8-F84DA7E0DA31}" type="datetimeFigureOut">
              <a:rPr lang="en-US" smtClean="0"/>
              <a:pPr/>
              <a:t>2/24/2023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6B1A6-88B2-4FD7-BFE3-01397EA016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28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326FE-15A9-4900-99B8-F84DA7E0DA31}" type="datetimeFigureOut">
              <a:rPr lang="en-US" smtClean="0"/>
              <a:pPr/>
              <a:t>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6B1A6-88B2-4FD7-BFE3-01397EA016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520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326FE-15A9-4900-99B8-F84DA7E0DA31}" type="datetimeFigureOut">
              <a:rPr lang="en-US" smtClean="0"/>
              <a:pPr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6B1A6-88B2-4FD7-BFE3-01397EA016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1E867DF-3DCA-4725-94F0-F2B6BD747A82}"/>
              </a:ext>
            </a:extLst>
          </p:cNvPr>
          <p:cNvSpPr txBox="1"/>
          <p:nvPr/>
        </p:nvSpPr>
        <p:spPr>
          <a:xfrm>
            <a:off x="-9150" y="6951663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2382405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teraction-design.org/literature/topics/virtual-reality" TargetMode="Externa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hype\Desktop\Human-Computer-Interface-768x432.jpg"/>
          <p:cNvPicPr>
            <a:picLocks noChangeAspect="1" noChangeArrowheads="1"/>
          </p:cNvPicPr>
          <p:nvPr/>
        </p:nvPicPr>
        <p:blipFill>
          <a:blip r:embed="rId2"/>
          <a:srcRect b="7407"/>
          <a:stretch>
            <a:fillRect/>
          </a:stretch>
        </p:blipFill>
        <p:spPr bwMode="auto">
          <a:xfrm>
            <a:off x="0" y="914400"/>
            <a:ext cx="9144000" cy="59436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28600" y="533400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0"/>
            <a:ext cx="703929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			Lecture # 01 &amp; 02</a:t>
            </a:r>
            <a:endParaRPr lang="en-US" sz="4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of HCI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28800"/>
            <a:ext cx="4876800" cy="4625609"/>
          </a:xfrm>
        </p:spPr>
        <p:txBody>
          <a:bodyPr/>
          <a:lstStyle/>
          <a:p>
            <a:r>
              <a:rPr lang="en-US" dirty="0"/>
              <a:t>Know the User</a:t>
            </a:r>
          </a:p>
          <a:p>
            <a:pPr>
              <a:buNone/>
            </a:pPr>
            <a:r>
              <a:rPr lang="en-US" dirty="0"/>
              <a:t>   </a:t>
            </a:r>
          </a:p>
          <a:p>
            <a:pPr>
              <a:buNone/>
            </a:pPr>
            <a:r>
              <a:rPr lang="en-US" dirty="0"/>
              <a:t>    Task refers to the </a:t>
            </a:r>
            <a:r>
              <a:rPr lang="en-US" u="sng" dirty="0"/>
              <a:t>job to be accomplished by the user </a:t>
            </a:r>
            <a:r>
              <a:rPr lang="en-US" dirty="0"/>
              <a:t>with interactive by the user with the interactive system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pic>
        <p:nvPicPr>
          <p:cNvPr id="6" name="Picture 2" descr="C:\Users\hype\Desktop\232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1905000"/>
            <a:ext cx="4495800" cy="40306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Know the User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76400"/>
            <a:ext cx="3352800" cy="4930409"/>
          </a:xfrm>
        </p:spPr>
        <p:txBody>
          <a:bodyPr/>
          <a:lstStyle/>
          <a:p>
            <a:pPr>
              <a:buNone/>
            </a:pPr>
            <a:endParaRPr lang="en-US" sz="2400" dirty="0"/>
          </a:p>
          <a:p>
            <a:pPr>
              <a:buNone/>
            </a:pPr>
            <a:r>
              <a:rPr lang="en-US" sz="2400" dirty="0"/>
              <a:t>A sample webpage for kids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>
                <a:solidFill>
                  <a:srgbClr val="FF0000"/>
                </a:solidFill>
              </a:rPr>
              <a:t>Colorful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>
                <a:solidFill>
                  <a:srgbClr val="FF0000"/>
                </a:solidFill>
              </a:rPr>
              <a:t>Looks Fun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>
                <a:solidFill>
                  <a:srgbClr val="FF0000"/>
                </a:solidFill>
              </a:rPr>
              <a:t>With characters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>
                <a:solidFill>
                  <a:srgbClr val="FF0000"/>
                </a:solidFill>
              </a:rPr>
              <a:t>Use simple words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>
                <a:solidFill>
                  <a:srgbClr val="FF0000"/>
                </a:solidFill>
              </a:rPr>
              <a:t>Overall Creative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pic>
        <p:nvPicPr>
          <p:cNvPr id="6" name="Picture 2" descr="C:\Users\hype\Desktop\unname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6600" y="2209800"/>
            <a:ext cx="5715000" cy="4419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of HCI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28800"/>
            <a:ext cx="5257800" cy="4625609"/>
          </a:xfrm>
        </p:spPr>
        <p:txBody>
          <a:bodyPr/>
          <a:lstStyle/>
          <a:p>
            <a:pPr>
              <a:buNone/>
            </a:pPr>
            <a:r>
              <a:rPr lang="en-US" b="1" dirty="0">
                <a:solidFill>
                  <a:srgbClr val="FF0000"/>
                </a:solidFill>
              </a:rPr>
              <a:t>Reduce Memory Load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Humans are more efficient in performing tasks that require light memory load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pic>
        <p:nvPicPr>
          <p:cNvPr id="9218" name="Picture 2" descr="C:\Users\hype\Desktop\images (1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5400" y="1600200"/>
            <a:ext cx="4068452" cy="4953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of HCI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28800"/>
            <a:ext cx="5334000" cy="4625609"/>
          </a:xfrm>
        </p:spPr>
        <p:txBody>
          <a:bodyPr/>
          <a:lstStyle/>
          <a:p>
            <a:pPr>
              <a:buNone/>
            </a:pPr>
            <a:r>
              <a:rPr lang="en-US" b="1" dirty="0">
                <a:solidFill>
                  <a:srgbClr val="FF0000"/>
                </a:solidFill>
              </a:rPr>
              <a:t>Strive for Consistency</a:t>
            </a:r>
          </a:p>
          <a:p>
            <a:pPr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dirty="0"/>
              <a:t>Leads to higher Satisfaction and preference while using system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of HCI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28800"/>
            <a:ext cx="5334000" cy="4625609"/>
          </a:xfrm>
        </p:spPr>
        <p:txBody>
          <a:bodyPr/>
          <a:lstStyle/>
          <a:p>
            <a:pPr>
              <a:buNone/>
            </a:pPr>
            <a:r>
              <a:rPr lang="en-US" b="1" dirty="0">
                <a:solidFill>
                  <a:srgbClr val="FF0000"/>
                </a:solidFill>
              </a:rPr>
              <a:t>Prevent Errors/Reversal of Action</a:t>
            </a:r>
          </a:p>
          <a:p>
            <a:pPr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dirty="0"/>
              <a:t>It is important to complete the task without any error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pic>
        <p:nvPicPr>
          <p:cNvPr id="10242" name="Picture 2" descr="C:\Users\hype\Desktop\design-blog-preventing-errors-in-user-interface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81600" y="1447800"/>
            <a:ext cx="3962400" cy="5410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Norman's 7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 both knowledge in the world and knowledge in the head.</a:t>
            </a:r>
          </a:p>
          <a:p>
            <a:r>
              <a:rPr lang="en-US" dirty="0"/>
              <a:t>Simplify the structure of tasks.</a:t>
            </a:r>
          </a:p>
          <a:p>
            <a:r>
              <a:rPr lang="en-US" dirty="0"/>
              <a:t>Make things visible: bridge the gulfs of Execution and Evaluation.</a:t>
            </a:r>
          </a:p>
          <a:p>
            <a:r>
              <a:rPr lang="en-US" dirty="0"/>
              <a:t>Get the mappings right.</a:t>
            </a:r>
          </a:p>
          <a:p>
            <a:r>
              <a:rPr lang="en-US" dirty="0"/>
              <a:t>Exploit the power of constraints, both natural and artificial.</a:t>
            </a:r>
          </a:p>
          <a:p>
            <a:r>
              <a:rPr lang="en-US" dirty="0"/>
              <a:t>Design for error.</a:t>
            </a:r>
          </a:p>
          <a:p>
            <a:r>
              <a:rPr lang="en-US" dirty="0"/>
              <a:t>When all else fails, standardize.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831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 the Task</a:t>
            </a:r>
          </a:p>
        </p:txBody>
      </p:sp>
      <p:sp>
        <p:nvSpPr>
          <p:cNvPr id="6" name="Rectangle 5"/>
          <p:cNvSpPr/>
          <p:nvPr/>
        </p:nvSpPr>
        <p:spPr>
          <a:xfrm>
            <a:off x="1600200" y="1676400"/>
            <a:ext cx="19812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Invoke Internet Browser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3657600"/>
            <a:ext cx="19812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Invoke Internet Browser</a:t>
            </a:r>
          </a:p>
        </p:txBody>
      </p:sp>
      <p:sp>
        <p:nvSpPr>
          <p:cNvPr id="8" name="Rectangle 7"/>
          <p:cNvSpPr/>
          <p:nvPr/>
        </p:nvSpPr>
        <p:spPr>
          <a:xfrm>
            <a:off x="2667000" y="3581400"/>
            <a:ext cx="19812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Wireless LAN Setup</a:t>
            </a:r>
          </a:p>
        </p:txBody>
      </p:sp>
      <p:sp>
        <p:nvSpPr>
          <p:cNvPr id="9" name="Rectangle 8"/>
          <p:cNvSpPr/>
          <p:nvPr/>
        </p:nvSpPr>
        <p:spPr>
          <a:xfrm>
            <a:off x="5105400" y="3581400"/>
            <a:ext cx="16002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Access Point (AP)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76800" y="1600200"/>
            <a:ext cx="19812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 Password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14400" y="2286000"/>
            <a:ext cx="8229600" cy="1252728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satMod val="1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			Novice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chemeClr val="accent1">
                    <a:satMod val="1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User 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satMod val="15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13" name="Straight Arrow Connector 12"/>
          <p:cNvCxnSpPr>
            <a:stCxn id="6" idx="3"/>
            <a:endCxn id="10" idx="1"/>
          </p:cNvCxnSpPr>
          <p:nvPr/>
        </p:nvCxnSpPr>
        <p:spPr>
          <a:xfrm flipV="1">
            <a:off x="3581400" y="1981200"/>
            <a:ext cx="1295400" cy="762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7239000" y="3505200"/>
            <a:ext cx="16764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 Password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581400" y="4800600"/>
            <a:ext cx="19812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Show AP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1219200" y="5605272"/>
            <a:ext cx="8229600" cy="1252728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satMod val="1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			Expert 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chemeClr val="accent1">
                    <a:satMod val="1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User 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satMod val="15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24" name="Straight Arrow Connector 23"/>
          <p:cNvCxnSpPr>
            <a:endCxn id="21" idx="1"/>
          </p:cNvCxnSpPr>
          <p:nvPr/>
        </p:nvCxnSpPr>
        <p:spPr>
          <a:xfrm flipV="1">
            <a:off x="6477000" y="3886200"/>
            <a:ext cx="762000" cy="762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9" idx="1"/>
          </p:cNvCxnSpPr>
          <p:nvPr/>
        </p:nvCxnSpPr>
        <p:spPr>
          <a:xfrm flipV="1">
            <a:off x="4572000" y="3962400"/>
            <a:ext cx="533400" cy="762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8" idx="1"/>
          </p:cNvCxnSpPr>
          <p:nvPr/>
        </p:nvCxnSpPr>
        <p:spPr>
          <a:xfrm flipV="1">
            <a:off x="1981200" y="3962400"/>
            <a:ext cx="685800" cy="762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rot="16200000" flipH="1">
            <a:off x="4229100" y="4533900"/>
            <a:ext cx="609600" cy="2286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SUCCESS OF SOFTWARE-HCI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the exception of some embedded software and operating system code, the success of a software product is determined by the humans who use the product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HCI is Important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HCI can assist in building product/system that are:</a:t>
            </a:r>
          </a:p>
          <a:p>
            <a:pPr>
              <a:buNone/>
            </a:pPr>
            <a:r>
              <a:rPr lang="en-US" sz="2600" dirty="0"/>
              <a:t>-Useful, accomplish what require</a:t>
            </a:r>
          </a:p>
          <a:p>
            <a:pPr>
              <a:buNone/>
            </a:pPr>
            <a:r>
              <a:rPr lang="en-US" sz="2600" dirty="0"/>
              <a:t>-Usable, do it easily and naturally</a:t>
            </a:r>
          </a:p>
          <a:p>
            <a:r>
              <a:rPr lang="en-US" dirty="0"/>
              <a:t>Used, make people want to use it</a:t>
            </a:r>
          </a:p>
          <a:p>
            <a:pPr>
              <a:buNone/>
            </a:pPr>
            <a:r>
              <a:rPr lang="en-US" sz="2600" dirty="0"/>
              <a:t>-Increasing Participation</a:t>
            </a:r>
          </a:p>
          <a:p>
            <a:pPr>
              <a:buNone/>
            </a:pPr>
            <a:r>
              <a:rPr lang="en-US" sz="2600" dirty="0"/>
              <a:t>-Ensuring interfaces and systems are accessible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73CA043-1900-5044-9882-DA03D66EB571}"/>
              </a:ext>
            </a:extLst>
          </p:cNvPr>
          <p:cNvSpPr txBox="1"/>
          <p:nvPr/>
        </p:nvSpPr>
        <p:spPr>
          <a:xfrm>
            <a:off x="609600" y="5257800"/>
            <a:ext cx="762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Performance is depending on UX </a:t>
            </a:r>
            <a:r>
              <a:rPr lang="en-US" dirty="0" err="1"/>
              <a:t>tht</a:t>
            </a:r>
            <a:r>
              <a:rPr lang="en-US" dirty="0"/>
              <a:t> comes from good </a:t>
            </a:r>
            <a:r>
              <a:rPr lang="en-US" dirty="0" err="1"/>
              <a:t>ui</a:t>
            </a:r>
            <a:r>
              <a:rPr lang="en-US" dirty="0"/>
              <a:t> design so it involved HCI.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Psychology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sub discipline of  psychology exploring internal mental process</a:t>
            </a:r>
          </a:p>
          <a:p>
            <a:r>
              <a:rPr lang="en-US" dirty="0"/>
              <a:t>Is the study of how people perceive, remember think speak and solve problem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AutoShape 2" descr="upload.wikimedia.org/wikipedia/commons/7/7b/Cog...">
            <a:extLst>
              <a:ext uri="{FF2B5EF4-FFF2-40B4-BE49-F238E27FC236}">
                <a16:creationId xmlns:a16="http://schemas.microsoft.com/office/drawing/2014/main" xmlns="" id="{3554D09D-7B37-1D98-94E2-1FA7416206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5EFA656-875C-C126-07D3-6FD0A0119E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000" t="23320" r="5000" b="29249"/>
          <a:stretch/>
        </p:blipFill>
        <p:spPr>
          <a:xfrm>
            <a:off x="2590800" y="4087995"/>
            <a:ext cx="3657600" cy="243840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50001D-0FF6-7BFD-6F6A-863FBB215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B988A03-79DF-C4FE-CE05-957D0E400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Credit Hours :   3(3+0) </a:t>
            </a:r>
          </a:p>
          <a:p>
            <a:r>
              <a:rPr lang="en-US" dirty="0"/>
              <a:t>Pre-requisites :  Software Engineering</a:t>
            </a:r>
          </a:p>
          <a:p>
            <a:r>
              <a:rPr lang="en-US" dirty="0"/>
              <a:t>Recommended Book: </a:t>
            </a:r>
          </a:p>
          <a:p>
            <a:pPr marL="118872" indent="0">
              <a:buNone/>
            </a:pPr>
            <a:r>
              <a:rPr lang="en-US" sz="1900" dirty="0"/>
              <a:t>Human Interaction, Emerging Technologies and Future Applications III: Proceedings of the 3rd International Conference on Human Interaction and ... in Intelligent Systems and Computing, 1253) 1st ed. 2021 Edition </a:t>
            </a:r>
          </a:p>
          <a:p>
            <a:pPr marL="118872" indent="0">
              <a:buNone/>
            </a:pPr>
            <a:endParaRPr lang="en-US" sz="1900" dirty="0"/>
          </a:p>
          <a:p>
            <a:pPr marL="118872" indent="0">
              <a:buNone/>
            </a:pPr>
            <a:r>
              <a:rPr lang="en-US" sz="2000" dirty="0"/>
              <a:t> D. </a:t>
            </a:r>
            <a:r>
              <a:rPr lang="en-US" sz="2000" dirty="0" err="1"/>
              <a:t>Benyon</a:t>
            </a:r>
            <a:r>
              <a:rPr lang="en-US" sz="2000" dirty="0"/>
              <a:t>, Designing Interactive Systems: A Comprehensive Guide to HCI, UX and Interaction Design, 4th edition, Pearson, 2019. 3. **A. Dix et al., Human Computer Interaction, 3rd Edition, Pearson Education, 2003.</a:t>
            </a:r>
          </a:p>
        </p:txBody>
      </p:sp>
    </p:spTree>
    <p:extLst>
      <p:ext uri="{BB962C8B-B14F-4D97-AF65-F5344CB8AC3E}">
        <p14:creationId xmlns:p14="http://schemas.microsoft.com/office/powerpoint/2010/main" val="2604540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C4B55ADF-6854-7F47-3C8B-E8958BE1C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367" y="542050"/>
            <a:ext cx="6498123" cy="96713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52CC706-23E8-F1A6-066B-BF4A95C9C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573160"/>
            <a:ext cx="6474543" cy="4678168"/>
          </a:xfrm>
        </p:spPr>
        <p:txBody>
          <a:bodyPr>
            <a:normAutofit/>
          </a:bodyPr>
          <a:lstStyle/>
          <a:p>
            <a:r>
              <a:rPr lang="en-US" b="1" i="0">
                <a:effectLst/>
              </a:rPr>
              <a:t>Cognitive psychology</a:t>
            </a:r>
            <a:r>
              <a:rPr lang="en-US" b="0" i="0">
                <a:effectLst/>
              </a:rPr>
              <a:t> is the branch of psychology that deals with motivation, problem-solving, decision-making, learning, memory, and more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457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INPUT-OUTPUT CHANNEL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person’s  interaction with outside world with anything may it be system or others</a:t>
            </a:r>
          </a:p>
          <a:p>
            <a:pPr marL="118872" indent="0">
              <a:buNone/>
            </a:pPr>
            <a:r>
              <a:rPr lang="en-US" dirty="0"/>
              <a:t> Occur through information being perceived and sent :input and output</a:t>
            </a:r>
          </a:p>
          <a:p>
            <a:r>
              <a:rPr lang="en-US" dirty="0"/>
              <a:t>There are five major senses</a:t>
            </a:r>
          </a:p>
          <a:p>
            <a:pPr>
              <a:buFont typeface="Wingdings" pitchFamily="2" charset="2"/>
              <a:buChar char="v"/>
            </a:pPr>
            <a:r>
              <a:rPr lang="en-US" dirty="0">
                <a:solidFill>
                  <a:schemeClr val="accent6"/>
                </a:solidFill>
              </a:rPr>
              <a:t>Sight</a:t>
            </a:r>
          </a:p>
          <a:p>
            <a:pPr>
              <a:buFont typeface="Wingdings" pitchFamily="2" charset="2"/>
              <a:buChar char="v"/>
            </a:pPr>
            <a:r>
              <a:rPr lang="en-US" dirty="0">
                <a:solidFill>
                  <a:schemeClr val="accent6"/>
                </a:solidFill>
              </a:rPr>
              <a:t>Hearing</a:t>
            </a:r>
          </a:p>
          <a:p>
            <a:pPr>
              <a:buFont typeface="Wingdings" pitchFamily="2" charset="2"/>
              <a:buChar char="v"/>
            </a:pPr>
            <a:r>
              <a:rPr lang="en-US" dirty="0">
                <a:solidFill>
                  <a:schemeClr val="accent6"/>
                </a:solidFill>
              </a:rPr>
              <a:t>Touch 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Taste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Smell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367" y="542050"/>
            <a:ext cx="6498123" cy="967132"/>
          </a:xfrm>
        </p:spPr>
        <p:txBody>
          <a:bodyPr anchor="ctr">
            <a:normAutofit/>
          </a:bodyPr>
          <a:lstStyle/>
          <a:p>
            <a:r>
              <a:rPr lang="en-US" dirty="0"/>
              <a:t>User-</a:t>
            </a:r>
            <a:r>
              <a:rPr lang="en-US" dirty="0" err="1"/>
              <a:t>centred</a:t>
            </a:r>
            <a:r>
              <a:rPr lang="en-US" dirty="0"/>
              <a:t>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573160"/>
            <a:ext cx="6474543" cy="4678168"/>
          </a:xfrm>
        </p:spPr>
        <p:txBody>
          <a:bodyPr>
            <a:normAutofit/>
          </a:bodyPr>
          <a:lstStyle/>
          <a:p>
            <a:r>
              <a:rPr lang="en-US" dirty="0"/>
              <a:t>User-</a:t>
            </a:r>
            <a:r>
              <a:rPr lang="en-US" dirty="0" err="1"/>
              <a:t>centred</a:t>
            </a:r>
            <a:r>
              <a:rPr lang="en-US" dirty="0"/>
              <a:t> design is an approach to UI design where the needs of the user are paramount and where the user is involved in the design process </a:t>
            </a:r>
          </a:p>
          <a:p>
            <a:r>
              <a:rPr lang="en-US" dirty="0"/>
              <a:t> UI design always involves the development of prototype interfaces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  centered design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Professional resource to creating software with functionality that users need. However, the availability of technical functionality does not guarantee that software will be practically usable.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 Design Process</a:t>
            </a:r>
          </a:p>
        </p:txBody>
      </p:sp>
      <p:pic>
        <p:nvPicPr>
          <p:cNvPr id="1026" name="Picture 2" descr="C:\Users\hype\Desktop\UI.PN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0" y="2358783"/>
            <a:ext cx="8839200" cy="345805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design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design must take account of the needs, experience and capabilities of the system users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Designers should be aware of </a:t>
            </a:r>
            <a:r>
              <a:rPr lang="en-US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people’s physical and mental limitations </a:t>
            </a:r>
            <a:r>
              <a:rPr lang="en-US" dirty="0"/>
              <a:t>(e.g. limited short-term memory) and should </a:t>
            </a:r>
            <a:r>
              <a:rPr lang="en-US" dirty="0" err="1"/>
              <a:t>recognise</a:t>
            </a:r>
            <a:r>
              <a:rPr lang="en-US" dirty="0"/>
              <a:t> that people make mistakes 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UI design principles underlie interface designs although not all principles are applicable to all designs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9F15CDB-6353-6F26-8F48-4FEF25D06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87" y="1345650"/>
            <a:ext cx="7772400" cy="1362075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b="0" i="0" dirty="0">
                <a:effectLst/>
              </a:rPr>
              <a:t>User interfaces are the access points where users interact with designs. They come in three formats:</a:t>
            </a:r>
            <a:br>
              <a:rPr lang="en-US" sz="2200" b="0" i="0" dirty="0">
                <a:effectLst/>
              </a:rPr>
            </a:br>
            <a:endParaRPr lang="en-US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279F99F-0B1A-DA42-081D-79CB6C6FD3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6157" y="2730916"/>
            <a:ext cx="7772400" cy="3035300"/>
          </a:xfrm>
        </p:spPr>
        <p:txBody>
          <a:bodyPr anchor="b">
            <a:normAutofit fontScale="92500" lnSpcReduction="10000"/>
          </a:bodyPr>
          <a:lstStyle/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26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Graphical user interfaces (GUIs)</a:t>
            </a:r>
            <a:r>
              <a:rPr lang="en-US" sz="26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—Users interact with visual representations on digital control panels. A computer’s desktop is a GUI.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26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Voice-controlled interfaces</a:t>
            </a:r>
            <a:r>
              <a:rPr lang="en-US" sz="26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  <a:r>
              <a:rPr lang="en-US" sz="26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(VUIs)—</a:t>
            </a:r>
            <a:r>
              <a:rPr lang="en-US" sz="26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Users interact with these through their voices. Most smart assistants—e.g., Siri on iPhone and Alexa on Amazon devices—are VUIs.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26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Gesture-based interfaces</a:t>
            </a:r>
            <a:r>
              <a:rPr lang="en-US" sz="26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—Users engage with 3D design spaces through bodily motions: e.g., in </a:t>
            </a:r>
            <a:r>
              <a:rPr lang="en-US" sz="2600" b="0" i="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virtual reality (VR)</a:t>
            </a:r>
            <a:r>
              <a:rPr lang="en-US" sz="26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games.</a:t>
            </a:r>
          </a:p>
          <a:p>
            <a:pPr>
              <a:lnSpc>
                <a:spcPct val="90000"/>
              </a:lnSpc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75057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Usability is a quality attribute that assesses how easy user interfaces are to use.</a:t>
            </a:r>
          </a:p>
          <a:p>
            <a:r>
              <a:rPr lang="en-US" dirty="0"/>
              <a:t> The word usability also refers to methods for improving ease-of-use during design process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Why usability is important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Usability is a necessary condition for survival If a website is difficult to use, people leave If the home page fails to clearly state what a company offers and what users can do on the site, people leave. </a:t>
            </a:r>
          </a:p>
          <a:p>
            <a:pPr algn="just">
              <a:buNone/>
            </a:pPr>
            <a:endParaRPr lang="en-US" dirty="0"/>
          </a:p>
          <a:p>
            <a:pPr algn="just"/>
            <a:r>
              <a:rPr lang="en-US" dirty="0"/>
              <a:t>If users get lost on a website, they leave If a website's information is hard to read or doesn't answer users' key questions, they leave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222" t="31504" r="24074" b="28536"/>
          <a:stretch/>
        </p:blipFill>
        <p:spPr>
          <a:xfrm>
            <a:off x="152400" y="457200"/>
            <a:ext cx="8912082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69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37F74C-30B0-42CF-F622-A65A97121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87971940-42D9-C72B-182C-D4FD62290A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974" t="35417" r="50806" b="37500"/>
          <a:stretch/>
        </p:blipFill>
        <p:spPr>
          <a:xfrm>
            <a:off x="1066800" y="2286000"/>
            <a:ext cx="6351543" cy="320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881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3148" t="50615" r="24074" b="18112"/>
          <a:stretch/>
        </p:blipFill>
        <p:spPr>
          <a:xfrm>
            <a:off x="228600" y="304800"/>
            <a:ext cx="86106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8518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2939" t="14825" r="18339" b="24228"/>
          <a:stretch/>
        </p:blipFill>
        <p:spPr>
          <a:xfrm>
            <a:off x="152400" y="1657349"/>
            <a:ext cx="8800071" cy="451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8888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1888" t="9341" r="17789" b="20329"/>
          <a:stretch/>
        </p:blipFill>
        <p:spPr>
          <a:xfrm>
            <a:off x="203418" y="609600"/>
            <a:ext cx="8707042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0635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6574" t="17033" r="24817" b="7143"/>
          <a:stretch/>
        </p:blipFill>
        <p:spPr>
          <a:xfrm>
            <a:off x="533400" y="319489"/>
            <a:ext cx="8382000" cy="633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71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1625" y="228600"/>
            <a:ext cx="4575175" cy="1143000"/>
          </a:xfrm>
        </p:spPr>
        <p:txBody>
          <a:bodyPr/>
          <a:lstStyle/>
          <a:p>
            <a:r>
              <a:rPr lang="en-US"/>
              <a:t>HCI Tools</a:t>
            </a:r>
          </a:p>
        </p:txBody>
      </p:sp>
      <p:sp>
        <p:nvSpPr>
          <p:cNvPr id="5123" name="Rectangle 3"/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301625" y="1600200"/>
            <a:ext cx="4194175" cy="5029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Sound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3D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Animation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Video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Devices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Size (small-&gt;very large)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Portable (PDA, phone)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Plasticity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Context sensitive/aware</a:t>
            </a:r>
          </a:p>
          <a:p>
            <a:pPr>
              <a:lnSpc>
                <a:spcPct val="80000"/>
              </a:lnSpc>
            </a:pPr>
            <a:r>
              <a:rPr lang="en-US" sz="2400" dirty="0" err="1"/>
              <a:t>Personalizable</a:t>
            </a:r>
            <a:endParaRPr lang="en-US" sz="2400" dirty="0"/>
          </a:p>
          <a:p>
            <a:pPr marL="118872" indent="0">
              <a:lnSpc>
                <a:spcPct val="80000"/>
              </a:lnSpc>
              <a:buNone/>
            </a:pPr>
            <a:endParaRPr lang="en-US" sz="2400" dirty="0"/>
          </a:p>
        </p:txBody>
      </p:sp>
      <p:pic>
        <p:nvPicPr>
          <p:cNvPr id="5124" name="Picture 4" descr="Crayoland in new CAVE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57800" y="228600"/>
            <a:ext cx="3659188" cy="27447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30" name="Picture 10" descr="system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05400" y="3082925"/>
            <a:ext cx="3868738" cy="35861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59914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HCI TOOL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1625" y="1600200"/>
            <a:ext cx="8540750" cy="4498975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dirty="0"/>
              <a:t>These tools are primarily divided into four categories: </a:t>
            </a:r>
          </a:p>
          <a:p>
            <a:pPr algn="just"/>
            <a:r>
              <a:rPr lang="en-US" b="1" dirty="0"/>
              <a:t>interface design</a:t>
            </a:r>
          </a:p>
          <a:p>
            <a:pPr algn="just"/>
            <a:r>
              <a:rPr lang="en-US" b="1" dirty="0"/>
              <a:t>interface usability</a:t>
            </a:r>
          </a:p>
          <a:p>
            <a:pPr algn="just"/>
            <a:r>
              <a:rPr lang="en-US" b="1" dirty="0"/>
              <a:t> web design</a:t>
            </a:r>
          </a:p>
          <a:p>
            <a:pPr algn="just"/>
            <a:r>
              <a:rPr lang="en-US" b="1" dirty="0"/>
              <a:t> web usability</a:t>
            </a:r>
            <a:endParaRPr lang="en-US" dirty="0"/>
          </a:p>
          <a:p>
            <a:pPr marL="118872" indent="0" algn="just">
              <a:buNone/>
            </a:pPr>
            <a:r>
              <a:rPr lang="en-US" dirty="0"/>
              <a:t>These categories reflect more the tasks of designers and developers rather than the divisions of information.</a:t>
            </a:r>
          </a:p>
        </p:txBody>
      </p:sp>
    </p:spTree>
    <p:extLst>
      <p:ext uri="{BB962C8B-B14F-4D97-AF65-F5344CB8AC3E}">
        <p14:creationId xmlns:p14="http://schemas.microsoft.com/office/powerpoint/2010/main" val="40608660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HCI Goals</a:t>
            </a:r>
          </a:p>
        </p:txBody>
      </p:sp>
      <p:sp>
        <p:nvSpPr>
          <p:cNvPr id="28675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301625" y="1600200"/>
            <a:ext cx="8540750" cy="487997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b="1" dirty="0"/>
              <a:t>Influence academic and industrial researchers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Understand a problem and related theory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Hypothesis and testing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Study design (we’ll do this!)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Interpret results</a:t>
            </a:r>
          </a:p>
          <a:p>
            <a:pPr>
              <a:lnSpc>
                <a:spcPct val="80000"/>
              </a:lnSpc>
            </a:pPr>
            <a:r>
              <a:rPr lang="en-US" sz="2400" b="1" dirty="0"/>
              <a:t>Provide tools, techniques and knowledge for commercial developers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competitive advantage (think </a:t>
            </a:r>
            <a:r>
              <a:rPr lang="en-US" sz="2000" dirty="0" err="1"/>
              <a:t>ipod</a:t>
            </a:r>
            <a:r>
              <a:rPr lang="en-US" sz="2000" dirty="0"/>
              <a:t>)</a:t>
            </a:r>
          </a:p>
          <a:p>
            <a:pPr>
              <a:lnSpc>
                <a:spcPct val="80000"/>
              </a:lnSpc>
            </a:pPr>
            <a:r>
              <a:rPr lang="en-US" sz="2400" b="1" dirty="0"/>
              <a:t>Raising the computer consciousness of the general public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Reduce computer anxiety (error messages)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Common fears: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I’ll break it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I’ll make a mistake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The computer is smarter than me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HCI contributes to this!</a:t>
            </a:r>
          </a:p>
        </p:txBody>
      </p:sp>
    </p:spTree>
    <p:extLst>
      <p:ext uri="{BB962C8B-B14F-4D97-AF65-F5344CB8AC3E}">
        <p14:creationId xmlns:p14="http://schemas.microsoft.com/office/powerpoint/2010/main" val="30590693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3971CF-2AEE-5E99-5CFE-4A9F1CCE8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367" y="542050"/>
            <a:ext cx="6498123" cy="967132"/>
          </a:xfrm>
        </p:spPr>
        <p:txBody>
          <a:bodyPr anchor="ctr">
            <a:normAutofit/>
          </a:bodyPr>
          <a:lstStyle/>
          <a:p>
            <a:r>
              <a:rPr lang="en-US" dirty="0"/>
              <a:t>Interactive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21E518-BE85-9FFA-BA50-A04698205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573160"/>
            <a:ext cx="6474543" cy="4678168"/>
          </a:xfrm>
        </p:spPr>
        <p:txBody>
          <a:bodyPr>
            <a:normAutofit/>
          </a:bodyPr>
          <a:lstStyle/>
          <a:p>
            <a:r>
              <a:rPr lang="en-US" b="0" i="0">
                <a:effectLst/>
              </a:rPr>
              <a:t>Interactive systems are </a:t>
            </a:r>
            <a:r>
              <a:rPr lang="en-US" b="1" i="0">
                <a:effectLst/>
              </a:rPr>
              <a:t>computer systems characterized by significant amounts of interaction between humans and the computer</a:t>
            </a:r>
            <a:r>
              <a:rPr lang="en-US" b="0" i="0">
                <a:effectLst/>
              </a:rPr>
              <a:t>. </a:t>
            </a:r>
          </a:p>
          <a:p>
            <a:r>
              <a:rPr lang="en-US" b="0" i="0">
                <a:effectLst/>
              </a:rPr>
              <a:t>Most users have grown up using Macintosh or Windows computer operating systems, which are prime examples of graphical interactive systems.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218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C:\Users\hype\Desktop\11111.PN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33400" y="2286000"/>
            <a:ext cx="7990795" cy="4114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48367" y="542050"/>
            <a:ext cx="6498123" cy="967132"/>
          </a:xfrm>
        </p:spPr>
        <p:txBody>
          <a:bodyPr anchor="ctr">
            <a:normAutofit/>
          </a:bodyPr>
          <a:lstStyle/>
          <a:p>
            <a:r>
              <a:rPr lang="en-US"/>
              <a:t>Definition of HCI</a:t>
            </a:r>
          </a:p>
        </p:txBody>
      </p:sp>
      <p:sp>
        <p:nvSpPr>
          <p:cNvPr id="7373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457201" y="1573160"/>
            <a:ext cx="6474543" cy="4678168"/>
          </a:xfrm>
        </p:spPr>
        <p:txBody>
          <a:bodyPr>
            <a:normAutofit/>
          </a:bodyPr>
          <a:lstStyle/>
          <a:p>
            <a:endParaRPr lang="en-US"/>
          </a:p>
          <a:p>
            <a:r>
              <a:rPr lang="en-US" dirty="0"/>
              <a:t>HCI is the study of interaction between people (users) and computers</a:t>
            </a:r>
            <a:endParaRPr lang="en-US"/>
          </a:p>
          <a:p>
            <a:pPr marL="118872" indent="0">
              <a:buNone/>
            </a:pPr>
            <a:endParaRPr lang="en-US"/>
          </a:p>
          <a:p>
            <a:r>
              <a:rPr lang="en-US" dirty="0"/>
              <a:t>Human-computer interaction is a discipline concerned with the</a:t>
            </a:r>
            <a:r>
              <a:rPr lang="en-US" u="sng" dirty="0"/>
              <a:t> design</a:t>
            </a:r>
            <a:r>
              <a:rPr lang="en-US" dirty="0"/>
              <a:t>, </a:t>
            </a:r>
            <a:r>
              <a:rPr lang="en-US" u="sng" dirty="0"/>
              <a:t>evaluation</a:t>
            </a:r>
            <a:r>
              <a:rPr lang="en-US" dirty="0"/>
              <a:t> and </a:t>
            </a:r>
            <a:r>
              <a:rPr lang="en-US" u="sng" dirty="0"/>
              <a:t>implementation of interactive computing systems </a:t>
            </a:r>
            <a:r>
              <a:rPr lang="en-US" dirty="0"/>
              <a:t>for human use and with the study of major phenomena surrounding them. 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58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HCI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Usable and efficient Interaction with different computing devices</a:t>
            </a:r>
          </a:p>
          <a:p>
            <a:pPr>
              <a:buNone/>
            </a:pPr>
            <a:r>
              <a:rPr lang="en-US" sz="2800" i="1" dirty="0">
                <a:solidFill>
                  <a:srgbClr val="FF0000"/>
                </a:solidFill>
              </a:rPr>
              <a:t>*Translates to higher productivity in any industries</a:t>
            </a:r>
          </a:p>
          <a:p>
            <a:pPr>
              <a:buNone/>
            </a:pPr>
            <a:endParaRPr lang="en-US" sz="2800" i="1" dirty="0">
              <a:solidFill>
                <a:srgbClr val="FF0000"/>
              </a:solidFill>
            </a:endParaRPr>
          </a:p>
          <a:p>
            <a:r>
              <a:rPr lang="en-US" sz="2800" dirty="0"/>
              <a:t>Simple Aesthetic Appeal of an interface, while satisfying the need for usability</a:t>
            </a:r>
          </a:p>
          <a:p>
            <a:pPr>
              <a:buNone/>
            </a:pPr>
            <a:r>
              <a:rPr lang="en-US" sz="2800" i="1" dirty="0">
                <a:solidFill>
                  <a:srgbClr val="FF0000"/>
                </a:solidFill>
              </a:rPr>
              <a:t> *Is now a critical requirement for  systems </a:t>
            </a:r>
            <a:r>
              <a:rPr lang="en-US" sz="2800" i="1" dirty="0" err="1">
                <a:solidFill>
                  <a:srgbClr val="FF0000"/>
                </a:solidFill>
              </a:rPr>
              <a:t>commertially</a:t>
            </a:r>
            <a:endParaRPr lang="en-US" sz="2800" i="1" dirty="0">
              <a:solidFill>
                <a:srgbClr val="FF0000"/>
              </a:solidFill>
            </a:endParaRPr>
          </a:p>
          <a:p>
            <a:endParaRPr lang="en-US" sz="2800" i="1" dirty="0">
              <a:solidFill>
                <a:srgbClr val="FF0000"/>
              </a:solidFill>
            </a:endParaRPr>
          </a:p>
          <a:p>
            <a:endParaRPr lang="en-US" sz="2800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3E85D9-EE27-AA32-3FCB-E0C6B6E9C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367" y="542050"/>
            <a:ext cx="6498123" cy="967132"/>
          </a:xfrm>
        </p:spPr>
        <p:txBody>
          <a:bodyPr anchor="ctr">
            <a:normAutofit/>
          </a:bodyPr>
          <a:lstStyle/>
          <a:p>
            <a:r>
              <a:rPr lang="en-US" dirty="0"/>
              <a:t>UX : user experience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331D9E1-7051-3CAE-48B4-9A9368D0B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573160"/>
            <a:ext cx="6474543" cy="467816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2000" dirty="0"/>
              <a:t>T</a:t>
            </a:r>
            <a:r>
              <a:rPr lang="en-US" sz="2000" b="0" i="0" dirty="0">
                <a:effectLst/>
              </a:rPr>
              <a:t>he overall experience of a person using a product such as a website or computer application, especially in terms of how easy or pleasing it is to use.</a:t>
            </a:r>
          </a:p>
          <a:p>
            <a:pPr marL="118872" indent="0">
              <a:lnSpc>
                <a:spcPct val="90000"/>
              </a:lnSpc>
              <a:buNone/>
            </a:pPr>
            <a:endParaRPr lang="en-US" sz="2000" b="0" i="0" dirty="0">
              <a:effectLst/>
            </a:endParaRPr>
          </a:p>
          <a:p>
            <a:pPr marL="118872" indent="0">
              <a:lnSpc>
                <a:spcPct val="90000"/>
              </a:lnSpc>
              <a:buNone/>
            </a:pPr>
            <a:r>
              <a:rPr lang="en-US" sz="2000" b="0" i="0" dirty="0">
                <a:effectLst/>
              </a:rPr>
              <a:t>"if a website degrades the user experience too much, people will simply stay away"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 err="1"/>
              <a:t>Ux</a:t>
            </a:r>
            <a:r>
              <a:rPr lang="en-US" sz="2000" dirty="0"/>
              <a:t> is no UI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UI = </a:t>
            </a:r>
            <a:r>
              <a:rPr lang="en-US" sz="2000" dirty="0" err="1"/>
              <a:t>look+feel</a:t>
            </a:r>
            <a:r>
              <a:rPr lang="en-US" sz="2000" dirty="0"/>
              <a:t> (only the design of your system)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UX = </a:t>
            </a:r>
            <a:r>
              <a:rPr lang="en-US" sz="2000" dirty="0" err="1"/>
              <a:t>look+feel</a:t>
            </a:r>
            <a:r>
              <a:rPr lang="en-US" sz="2000" dirty="0"/>
              <a:t> +usability(how much it is </a:t>
            </a:r>
            <a:r>
              <a:rPr lang="en-US" sz="2000" dirty="0" err="1"/>
              <a:t>eaisy</a:t>
            </a:r>
            <a:r>
              <a:rPr lang="en-US" sz="2000" dirty="0"/>
              <a:t> to use.. E.g. how much time it saves in using system)</a:t>
            </a:r>
          </a:p>
        </p:txBody>
      </p:sp>
    </p:spTree>
    <p:extLst>
      <p:ext uri="{BB962C8B-B14F-4D97-AF65-F5344CB8AC3E}">
        <p14:creationId xmlns:p14="http://schemas.microsoft.com/office/powerpoint/2010/main" val="4244692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System users often judge a system by its interface rather than its functionality </a:t>
            </a:r>
          </a:p>
          <a:p>
            <a:r>
              <a:rPr lang="en-US" dirty="0"/>
              <a:t>A poorly designed interface can cause a user to make catastrophic errors </a:t>
            </a:r>
          </a:p>
          <a:p>
            <a:r>
              <a:rPr lang="en-US" dirty="0"/>
              <a:t> Poor user interface design is the reason why so many software systems are never used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  USER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users of business systems interact with these systems through graphical interfaces although, in some cases, legacy text-based interfaces are still used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3" id="{DEEB3ED6-43F7-4EBA-92D5-BBF7CEF64D67}" vid="{5F01E40A-270C-45C8-A4C5-94AF877F98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Theme3</Template>
  <TotalTime>4975</TotalTime>
  <Words>2073</Words>
  <Application>Microsoft Office PowerPoint</Application>
  <PresentationFormat>On-screen Show (4:3)</PresentationFormat>
  <Paragraphs>290</Paragraphs>
  <Slides>37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Wingdings</vt:lpstr>
      <vt:lpstr>Theme3</vt:lpstr>
      <vt:lpstr>PowerPoint Presentation</vt:lpstr>
      <vt:lpstr>Course Details</vt:lpstr>
      <vt:lpstr>Mission </vt:lpstr>
      <vt:lpstr>PowerPoint Presentation</vt:lpstr>
      <vt:lpstr>Definition of HCI</vt:lpstr>
      <vt:lpstr>Importance of HCI</vt:lpstr>
      <vt:lpstr>UX : user experience </vt:lpstr>
      <vt:lpstr>USER INTERFACE</vt:lpstr>
      <vt:lpstr>GRAPHIC  USER INTERFACE</vt:lpstr>
      <vt:lpstr>Principal of HCI</vt:lpstr>
      <vt:lpstr>Know the User </vt:lpstr>
      <vt:lpstr>Principal of HCI</vt:lpstr>
      <vt:lpstr>Principal of HCI</vt:lpstr>
      <vt:lpstr>Principal of HCI</vt:lpstr>
      <vt:lpstr>Norman's 7 Principles</vt:lpstr>
      <vt:lpstr>Understand the Task</vt:lpstr>
      <vt:lpstr>SUCCESS OF SOFTWARE-HCI </vt:lpstr>
      <vt:lpstr>Why HCI is Important</vt:lpstr>
      <vt:lpstr>Cognitive Psychology</vt:lpstr>
      <vt:lpstr>PowerPoint Presentation</vt:lpstr>
      <vt:lpstr>INPUT-OUTPUT CHANNEL</vt:lpstr>
      <vt:lpstr>User-centred design</vt:lpstr>
      <vt:lpstr>User   centered design process</vt:lpstr>
      <vt:lpstr>User Interface Design Process</vt:lpstr>
      <vt:lpstr>UI design principles</vt:lpstr>
      <vt:lpstr>User interfaces are the access points where users interact with designs. They come in three formats: </vt:lpstr>
      <vt:lpstr>USABILITY</vt:lpstr>
      <vt:lpstr>Why usability is important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HCI Tools</vt:lpstr>
      <vt:lpstr>HCI TOOL</vt:lpstr>
      <vt:lpstr>HCI Goals</vt:lpstr>
      <vt:lpstr>Interactive Systems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hype</dc:creator>
  <cp:lastModifiedBy>Microsoft account</cp:lastModifiedBy>
  <cp:revision>143</cp:revision>
  <dcterms:created xsi:type="dcterms:W3CDTF">2022-02-13T07:49:53Z</dcterms:created>
  <dcterms:modified xsi:type="dcterms:W3CDTF">2023-02-24T11:02:10Z</dcterms:modified>
</cp:coreProperties>
</file>